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9"/>
  </p:notesMasterIdLst>
  <p:handoutMasterIdLst>
    <p:handoutMasterId r:id="rId20"/>
  </p:handoutMasterIdLst>
  <p:sldIdLst>
    <p:sldId id="256" r:id="rId3"/>
    <p:sldId id="319" r:id="rId4"/>
    <p:sldId id="320" r:id="rId5"/>
    <p:sldId id="336" r:id="rId6"/>
    <p:sldId id="337" r:id="rId7"/>
    <p:sldId id="338" r:id="rId8"/>
    <p:sldId id="339" r:id="rId9"/>
    <p:sldId id="340" r:id="rId10"/>
    <p:sldId id="341" r:id="rId11"/>
    <p:sldId id="342" r:id="rId12"/>
    <p:sldId id="343" r:id="rId13"/>
    <p:sldId id="344" r:id="rId14"/>
    <p:sldId id="331" r:id="rId15"/>
    <p:sldId id="330" r:id="rId16"/>
    <p:sldId id="334" r:id="rId17"/>
    <p:sldId id="335" r:id="rId18"/>
  </p:sldIdLst>
  <p:sldSz cx="12192000" cy="6858000"/>
  <p:notesSz cx="7099300" cy="10234613"/>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7" autoAdjust="0"/>
    <p:restoredTop sz="72609" autoAdjust="0"/>
  </p:normalViewPr>
  <p:slideViewPr>
    <p:cSldViewPr snapToGrid="0">
      <p:cViewPr varScale="1">
        <p:scale>
          <a:sx n="63" d="100"/>
          <a:sy n="63" d="100"/>
        </p:scale>
        <p:origin x="1530" y="72"/>
      </p:cViewPr>
      <p:guideLst/>
    </p:cSldViewPr>
  </p:slideViewPr>
  <p:notesTextViewPr>
    <p:cViewPr>
      <p:scale>
        <a:sx n="1" d="1"/>
        <a:sy n="1" d="1"/>
      </p:scale>
      <p:origin x="0" y="0"/>
    </p:cViewPr>
  </p:notesTextViewPr>
  <p:sorterViewPr>
    <p:cViewPr>
      <p:scale>
        <a:sx n="100" d="100"/>
        <a:sy n="100" d="100"/>
      </p:scale>
      <p:origin x="0" y="-93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B0B290C6-32EE-4DA8-B70C-433D2B1762B8}" type="datetimeFigureOut">
              <a:rPr lang="vi-VN" smtClean="0"/>
              <a:t>25/04/2023</a:t>
            </a:fld>
            <a:endParaRPr lang="vi-VN"/>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D98816D8-21B1-48A1-AFA6-BB548920710F}" type="slidenum">
              <a:rPr lang="vi-VN" smtClean="0"/>
              <a:t>‹#›</a:t>
            </a:fld>
            <a:endParaRPr lang="vi-VN"/>
          </a:p>
        </p:txBody>
      </p:sp>
    </p:spTree>
    <p:extLst>
      <p:ext uri="{BB962C8B-B14F-4D97-AF65-F5344CB8AC3E}">
        <p14:creationId xmlns:p14="http://schemas.microsoft.com/office/powerpoint/2010/main" val="1402093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vi-VN"/>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7F2DDD73-5FB1-461B-ABCF-CB6429B83367}" type="datetimeFigureOut">
              <a:rPr lang="vi-VN" smtClean="0"/>
              <a:t>25/04/2023</a:t>
            </a:fld>
            <a:endParaRPr lang="vi-VN"/>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vi-VN"/>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vi-VN"/>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B4F77DB-1A72-457D-AFE5-A0AB1D374AF6}" type="slidenum">
              <a:rPr lang="vi-VN" smtClean="0"/>
              <a:t>‹#›</a:t>
            </a:fld>
            <a:endParaRPr lang="vi-VN"/>
          </a:p>
        </p:txBody>
      </p:sp>
    </p:spTree>
    <p:extLst>
      <p:ext uri="{BB962C8B-B14F-4D97-AF65-F5344CB8AC3E}">
        <p14:creationId xmlns:p14="http://schemas.microsoft.com/office/powerpoint/2010/main" val="4188732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many years internet-café or making long distance calls or sending mails via post center are pain in the butt… beside of slow it is pretty expensive. Now the technology grows dramatically the communication become cheaper, quicker and much efficient. The internet communications has also opened up to face to face communication and live update streaming  not in computer but also in mobile phones and other gadgets.</a:t>
            </a:r>
            <a:endParaRPr lang="vi-VN" dirty="0"/>
          </a:p>
        </p:txBody>
      </p:sp>
      <p:sp>
        <p:nvSpPr>
          <p:cNvPr id="4" name="Slide Number Placeholder 3"/>
          <p:cNvSpPr>
            <a:spLocks noGrp="1"/>
          </p:cNvSpPr>
          <p:nvPr>
            <p:ph type="sldNum" sz="quarter" idx="10"/>
          </p:nvPr>
        </p:nvSpPr>
        <p:spPr/>
        <p:txBody>
          <a:bodyPr/>
          <a:lstStyle/>
          <a:p>
            <a:fld id="{CB4F77DB-1A72-457D-AFE5-A0AB1D374AF6}" type="slidenum">
              <a:rPr lang="vi-VN" smtClean="0"/>
              <a:t>5</a:t>
            </a:fld>
            <a:endParaRPr lang="vi-VN"/>
          </a:p>
        </p:txBody>
      </p:sp>
    </p:spTree>
    <p:extLst>
      <p:ext uri="{BB962C8B-B14F-4D97-AF65-F5344CB8AC3E}">
        <p14:creationId xmlns:p14="http://schemas.microsoft.com/office/powerpoint/2010/main" val="108789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Đề cập đến các giá trị, tiêu chuẩn và thực tiễn của nhóm trong xã hội có sức mạnh nhất về mặt của</a:t>
            </a:r>
            <a:r>
              <a:rPr lang="vi-VN" baseline="0" dirty="0" smtClean="0"/>
              <a:t> cải</a:t>
            </a:r>
            <a:r>
              <a:rPr lang="vi-VN" dirty="0" smtClean="0"/>
              <a:t>, uy tín, địa vị và ảnh hưởng.</a:t>
            </a:r>
            <a:endParaRPr lang="vi-VN" dirty="0"/>
          </a:p>
        </p:txBody>
      </p:sp>
      <p:sp>
        <p:nvSpPr>
          <p:cNvPr id="4" name="Slide Number Placeholder 3"/>
          <p:cNvSpPr>
            <a:spLocks noGrp="1"/>
          </p:cNvSpPr>
          <p:nvPr>
            <p:ph type="sldNum" sz="quarter" idx="10"/>
          </p:nvPr>
        </p:nvSpPr>
        <p:spPr/>
        <p:txBody>
          <a:bodyPr/>
          <a:lstStyle/>
          <a:p>
            <a:fld id="{CB4F77DB-1A72-457D-AFE5-A0AB1D374AF6}" type="slidenum">
              <a:rPr lang="vi-VN" smtClean="0"/>
              <a:t>12</a:t>
            </a:fld>
            <a:endParaRPr lang="vi-VN"/>
          </a:p>
        </p:txBody>
      </p:sp>
    </p:spTree>
    <p:extLst>
      <p:ext uri="{BB962C8B-B14F-4D97-AF65-F5344CB8AC3E}">
        <p14:creationId xmlns:p14="http://schemas.microsoft.com/office/powerpoint/2010/main" val="3313470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gray">
          <a:xfrm>
            <a:off x="609601" y="1371600"/>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smtClean="0">
              <a:latin typeface="Tahoma" panose="020B0604030504040204" pitchFamily="34" charset="0"/>
              <a:ea typeface="MS PGothic" panose="020B0600070205080204" pitchFamily="34" charset="-128"/>
            </a:endParaRPr>
          </a:p>
        </p:txBody>
      </p:sp>
      <p:pic>
        <p:nvPicPr>
          <p:cNvPr id="5" name="Picture 8" descr="8eCarthage-1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25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logo_H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152401"/>
            <a:ext cx="2184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ctrTitle"/>
          </p:nvPr>
        </p:nvSpPr>
        <p:spPr>
          <a:xfrm>
            <a:off x="914400" y="2133601"/>
            <a:ext cx="10363200" cy="1470025"/>
          </a:xfrm>
        </p:spPr>
        <p:txBody>
          <a:bodyPr/>
          <a:lstStyle>
            <a:lvl1pPr marL="0" indent="0">
              <a:defRPr/>
            </a:lvl1pPr>
          </a:lstStyle>
          <a:p>
            <a:pPr lvl="0"/>
            <a:r>
              <a:rPr lang="en-US" altLang="vi-VN" noProof="0" smtClean="0"/>
              <a:t>Click to edit Master title style</a:t>
            </a:r>
          </a:p>
        </p:txBody>
      </p:sp>
      <p:sp>
        <p:nvSpPr>
          <p:cNvPr id="5124" name="Rectangle 4"/>
          <p:cNvSpPr>
            <a:spLocks noGrp="1" noChangeArrowheads="1"/>
          </p:cNvSpPr>
          <p:nvPr>
            <p:ph type="subTitle" idx="1"/>
          </p:nvPr>
        </p:nvSpPr>
        <p:spPr>
          <a:xfrm>
            <a:off x="1828800" y="3886200"/>
            <a:ext cx="8534400" cy="1752600"/>
          </a:xfrm>
        </p:spPr>
        <p:txBody>
          <a:bodyPr/>
          <a:lstStyle>
            <a:lvl1pPr marL="0" indent="0" algn="ctr">
              <a:buFont typeface="Arial" panose="020B0604020202020204" pitchFamily="34" charset="0"/>
              <a:buNone/>
              <a:defRPr/>
            </a:lvl1pPr>
          </a:lstStyle>
          <a:p>
            <a:pPr lvl="0"/>
            <a:r>
              <a:rPr lang="en-US" altLang="vi-VN" noProof="0" smtClean="0"/>
              <a:t>Click to edit Master subtitle style</a:t>
            </a:r>
          </a:p>
        </p:txBody>
      </p:sp>
      <p:sp>
        <p:nvSpPr>
          <p:cNvPr id="7" name="Rectangle 5"/>
          <p:cNvSpPr>
            <a:spLocks noGrp="1" noChangeArrowheads="1"/>
          </p:cNvSpPr>
          <p:nvPr>
            <p:ph type="dt" sz="half" idx="10"/>
          </p:nvPr>
        </p:nvSpPr>
        <p:spPr>
          <a:xfrm>
            <a:off x="609600" y="6245225"/>
            <a:ext cx="2844800" cy="476250"/>
          </a:xfrm>
        </p:spPr>
        <p:txBody>
          <a:bodyPr/>
          <a:lstStyle>
            <a:lvl1pPr>
              <a:defRPr/>
            </a:lvl1pPr>
          </a:lstStyle>
          <a:p>
            <a:fld id="{D6509F76-AB0A-448E-859D-D47CFDBEBB5A}" type="datetimeFigureOut">
              <a:rPr lang="vi-VN" smtClean="0"/>
              <a:t>25/04/2023</a:t>
            </a:fld>
            <a:endParaRPr lang="vi-VN"/>
          </a:p>
        </p:txBody>
      </p:sp>
      <p:sp>
        <p:nvSpPr>
          <p:cNvPr id="8" name="Rectangle 6"/>
          <p:cNvSpPr>
            <a:spLocks noGrp="1" noChangeArrowheads="1"/>
          </p:cNvSpPr>
          <p:nvPr>
            <p:ph type="ftr" sz="quarter" idx="11"/>
          </p:nvPr>
        </p:nvSpPr>
        <p:spPr>
          <a:xfrm>
            <a:off x="4165600" y="6245225"/>
            <a:ext cx="3860800" cy="476250"/>
          </a:xfrm>
        </p:spPr>
        <p:txBody>
          <a:bodyPr/>
          <a:lstStyle>
            <a:lvl1pPr>
              <a:defRPr/>
            </a:lvl1pPr>
          </a:lstStyle>
          <a:p>
            <a:endParaRPr lang="vi-VN"/>
          </a:p>
        </p:txBody>
      </p:sp>
      <p:sp>
        <p:nvSpPr>
          <p:cNvPr id="9" name="Rectangle 7"/>
          <p:cNvSpPr>
            <a:spLocks noGrp="1" noChangeArrowheads="1"/>
          </p:cNvSpPr>
          <p:nvPr>
            <p:ph type="sldNum" sz="quarter" idx="12"/>
          </p:nvPr>
        </p:nvSpPr>
        <p:spPr>
          <a:xfrm>
            <a:off x="8737600" y="6245225"/>
            <a:ext cx="2844800" cy="476250"/>
          </a:xfrm>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422420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1239808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28600"/>
            <a:ext cx="2743200" cy="5918200"/>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914400" y="228600"/>
            <a:ext cx="8026400"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1594578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Tree>
    <p:extLst>
      <p:ext uri="{BB962C8B-B14F-4D97-AF65-F5344CB8AC3E}">
        <p14:creationId xmlns:p14="http://schemas.microsoft.com/office/powerpoint/2010/main" val="4221323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4261084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854307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15769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8601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736573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557211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Tree>
    <p:extLst>
      <p:ext uri="{BB962C8B-B14F-4D97-AF65-F5344CB8AC3E}">
        <p14:creationId xmlns:p14="http://schemas.microsoft.com/office/powerpoint/2010/main" val="3875730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130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346959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dirty="0"/>
          </a:p>
        </p:txBody>
      </p:sp>
      <p:sp>
        <p:nvSpPr>
          <p:cNvPr id="4"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12002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vi-VN"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104510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1466074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3489003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2823871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1117600" y="1219200"/>
            <a:ext cx="5181600"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502400" y="1219200"/>
            <a:ext cx="5181600"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6" name="Rectangle 6"/>
          <p:cNvSpPr>
            <a:spLocks noGrp="1" noChangeArrowheads="1"/>
          </p:cNvSpPr>
          <p:nvPr>
            <p:ph type="ftr" sz="quarter" idx="11"/>
          </p:nvPr>
        </p:nvSpPr>
        <p:spPr>
          <a:ln/>
        </p:spPr>
        <p:txBody>
          <a:bodyPr/>
          <a:lstStyle>
            <a:lvl1pPr>
              <a:defRPr/>
            </a:lvl1pPr>
          </a:lstStyle>
          <a:p>
            <a:endParaRPr lang="vi-VN"/>
          </a:p>
        </p:txBody>
      </p:sp>
      <p:sp>
        <p:nvSpPr>
          <p:cNvPr id="7"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409198930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8" name="Rectangle 6"/>
          <p:cNvSpPr>
            <a:spLocks noGrp="1" noChangeArrowheads="1"/>
          </p:cNvSpPr>
          <p:nvPr>
            <p:ph type="ftr" sz="quarter" idx="11"/>
          </p:nvPr>
        </p:nvSpPr>
        <p:spPr>
          <a:ln/>
        </p:spPr>
        <p:txBody>
          <a:bodyPr/>
          <a:lstStyle>
            <a:lvl1pPr>
              <a:defRPr/>
            </a:lvl1pPr>
          </a:lstStyle>
          <a:p>
            <a:endParaRPr lang="vi-VN"/>
          </a:p>
        </p:txBody>
      </p:sp>
      <p:sp>
        <p:nvSpPr>
          <p:cNvPr id="9"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97135155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4" name="Rectangle 6"/>
          <p:cNvSpPr>
            <a:spLocks noGrp="1" noChangeArrowheads="1"/>
          </p:cNvSpPr>
          <p:nvPr>
            <p:ph type="ftr" sz="quarter" idx="11"/>
          </p:nvPr>
        </p:nvSpPr>
        <p:spPr>
          <a:ln/>
        </p:spPr>
        <p:txBody>
          <a:bodyPr/>
          <a:lstStyle>
            <a:lvl1pPr>
              <a:defRPr/>
            </a:lvl1pPr>
          </a:lstStyle>
          <a:p>
            <a:endParaRPr lang="vi-VN"/>
          </a:p>
        </p:txBody>
      </p:sp>
      <p:sp>
        <p:nvSpPr>
          <p:cNvPr id="5"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3488820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3" name="Rectangle 6"/>
          <p:cNvSpPr>
            <a:spLocks noGrp="1" noChangeArrowheads="1"/>
          </p:cNvSpPr>
          <p:nvPr>
            <p:ph type="ftr" sz="quarter" idx="11"/>
          </p:nvPr>
        </p:nvSpPr>
        <p:spPr>
          <a:ln/>
        </p:spPr>
        <p:txBody>
          <a:bodyPr/>
          <a:lstStyle>
            <a:lvl1pPr>
              <a:defRPr/>
            </a:lvl1pPr>
          </a:lstStyle>
          <a:p>
            <a:endParaRPr lang="vi-VN"/>
          </a:p>
        </p:txBody>
      </p:sp>
      <p:sp>
        <p:nvSpPr>
          <p:cNvPr id="4"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3497574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6" name="Rectangle 6"/>
          <p:cNvSpPr>
            <a:spLocks noGrp="1" noChangeArrowheads="1"/>
          </p:cNvSpPr>
          <p:nvPr>
            <p:ph type="ftr" sz="quarter" idx="11"/>
          </p:nvPr>
        </p:nvSpPr>
        <p:spPr>
          <a:ln/>
        </p:spPr>
        <p:txBody>
          <a:bodyPr/>
          <a:lstStyle>
            <a:lvl1pPr>
              <a:defRPr/>
            </a:lvl1pPr>
          </a:lstStyle>
          <a:p>
            <a:endParaRPr lang="vi-VN"/>
          </a:p>
        </p:txBody>
      </p:sp>
      <p:sp>
        <p:nvSpPr>
          <p:cNvPr id="7"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39823134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vi-VN"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25/04/2023</a:t>
            </a:fld>
            <a:endParaRPr lang="vi-VN"/>
          </a:p>
        </p:txBody>
      </p:sp>
      <p:sp>
        <p:nvSpPr>
          <p:cNvPr id="6" name="Rectangle 6"/>
          <p:cNvSpPr>
            <a:spLocks noGrp="1" noChangeArrowheads="1"/>
          </p:cNvSpPr>
          <p:nvPr>
            <p:ph type="ftr" sz="quarter" idx="11"/>
          </p:nvPr>
        </p:nvSpPr>
        <p:spPr>
          <a:ln/>
        </p:spPr>
        <p:txBody>
          <a:bodyPr/>
          <a:lstStyle>
            <a:lvl1pPr>
              <a:defRPr/>
            </a:lvl1pPr>
          </a:lstStyle>
          <a:p>
            <a:endParaRPr lang="vi-VN"/>
          </a:p>
        </p:txBody>
      </p:sp>
      <p:sp>
        <p:nvSpPr>
          <p:cNvPr id="7"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99377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ChangeArrowheads="1"/>
          </p:cNvSpPr>
          <p:nvPr/>
        </p:nvSpPr>
        <p:spPr bwMode="gray">
          <a:xfrm>
            <a:off x="918634" y="990600"/>
            <a:ext cx="10968567" cy="7620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smtClean="0">
              <a:latin typeface="Tahoma" panose="020B0604030504040204" pitchFamily="34" charset="0"/>
              <a:ea typeface="MS PGothic" panose="020B0600070205080204" pitchFamily="34" charset="-128"/>
            </a:endParaRPr>
          </a:p>
        </p:txBody>
      </p:sp>
      <p:sp>
        <p:nvSpPr>
          <p:cNvPr id="4099" name="Rectangle 3"/>
          <p:cNvSpPr>
            <a:spLocks noGrp="1" noChangeArrowheads="1"/>
          </p:cNvSpPr>
          <p:nvPr>
            <p:ph type="title"/>
          </p:nvPr>
        </p:nvSpPr>
        <p:spPr bwMode="auto">
          <a:xfrm>
            <a:off x="914400" y="228600"/>
            <a:ext cx="10972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smtClean="0"/>
              <a:t>Click to edit Master title style</a:t>
            </a:r>
          </a:p>
        </p:txBody>
      </p:sp>
      <p:sp>
        <p:nvSpPr>
          <p:cNvPr id="4100" name="Rectangle 4"/>
          <p:cNvSpPr>
            <a:spLocks noGrp="1" noChangeArrowheads="1"/>
          </p:cNvSpPr>
          <p:nvPr>
            <p:ph type="body" idx="1"/>
          </p:nvPr>
        </p:nvSpPr>
        <p:spPr bwMode="auto">
          <a:xfrm>
            <a:off x="1117600" y="1219200"/>
            <a:ext cx="105664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smtClean="0"/>
              <a:t>Click to edit Master text styles</a:t>
            </a:r>
          </a:p>
          <a:p>
            <a:pPr lvl="1"/>
            <a:r>
              <a:rPr lang="en-US" altLang="vi-VN" smtClean="0"/>
              <a:t>Second level</a:t>
            </a:r>
          </a:p>
          <a:p>
            <a:pPr lvl="2"/>
            <a:r>
              <a:rPr lang="en-US" altLang="vi-VN" smtClean="0"/>
              <a:t>Third level</a:t>
            </a:r>
          </a:p>
          <a:p>
            <a:pPr lvl="3"/>
            <a:r>
              <a:rPr lang="en-US" altLang="vi-VN" smtClean="0"/>
              <a:t>Fourth level</a:t>
            </a:r>
          </a:p>
          <a:p>
            <a:pPr lvl="4"/>
            <a:r>
              <a:rPr lang="en-US" altLang="vi-VN" smtClean="0"/>
              <a:t>Fifth level</a:t>
            </a:r>
          </a:p>
        </p:txBody>
      </p:sp>
      <p:sp>
        <p:nvSpPr>
          <p:cNvPr id="163845" name="Rectangle 5"/>
          <p:cNvSpPr>
            <a:spLocks noGrp="1" noChangeArrowheads="1"/>
          </p:cNvSpPr>
          <p:nvPr>
            <p:ph type="dt" sz="half" idx="2"/>
          </p:nvPr>
        </p:nvSpPr>
        <p:spPr bwMode="auto">
          <a:xfrm>
            <a:off x="1219200" y="6324600"/>
            <a:ext cx="8534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Tahoma" panose="020B0604030504040204" pitchFamily="34" charset="0"/>
                <a:ea typeface="MS PGothic" panose="020B0600070205080204" pitchFamily="34" charset="-128"/>
                <a:cs typeface="Arial" panose="020B0604020202020204" pitchFamily="34" charset="0"/>
              </a:defRPr>
            </a:lvl1pPr>
          </a:lstStyle>
          <a:p>
            <a:fld id="{D6509F76-AB0A-448E-859D-D47CFDBEBB5A}" type="datetimeFigureOut">
              <a:rPr lang="vi-VN" smtClean="0"/>
              <a:t>25/04/2023</a:t>
            </a:fld>
            <a:endParaRPr lang="vi-VN"/>
          </a:p>
        </p:txBody>
      </p:sp>
      <p:sp>
        <p:nvSpPr>
          <p:cNvPr id="163846" name="Rectangle 6"/>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800">
                <a:latin typeface="Tahoma" panose="020B0604030504040204" pitchFamily="34" charset="0"/>
                <a:ea typeface="MS PGothic" panose="020B0600070205080204" pitchFamily="34" charset="-128"/>
                <a:cs typeface="Arial" panose="020B0604020202020204" pitchFamily="34" charset="0"/>
              </a:defRPr>
            </a:lvl1pPr>
          </a:lstStyle>
          <a:p>
            <a:endParaRPr lang="vi-VN"/>
          </a:p>
        </p:txBody>
      </p:sp>
      <p:sp>
        <p:nvSpPr>
          <p:cNvPr id="163847" name="Rectangle 7"/>
          <p:cNvSpPr>
            <a:spLocks noGrp="1" noChangeArrowheads="1"/>
          </p:cNvSpPr>
          <p:nvPr>
            <p:ph type="sldNum" sz="quarter" idx="4"/>
          </p:nvPr>
        </p:nvSpPr>
        <p:spPr bwMode="auto">
          <a:xfrm>
            <a:off x="89408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ea typeface="MS PGothic" panose="020B0600070205080204" pitchFamily="34" charset="-128"/>
                <a:cs typeface="Arial" panose="020B0604020202020204" pitchFamily="34" charset="0"/>
              </a:defRPr>
            </a:lvl1pPr>
          </a:lstStyle>
          <a:p>
            <a:fld id="{19E2577F-2078-4E32-A0FE-D2CE8F5B9BDC}" type="slidenum">
              <a:rPr lang="vi-VN" smtClean="0"/>
              <a:t>‹#›</a:t>
            </a:fld>
            <a:endParaRPr lang="vi-VN"/>
          </a:p>
        </p:txBody>
      </p:sp>
      <p:pic>
        <p:nvPicPr>
          <p:cNvPr id="1032" name="Picture 8" descr="8eCarthage-11.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7725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8847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marL="685800" indent="-685800" algn="l" rtl="0" eaLnBrk="1" fontAlgn="base" hangingPunct="1">
        <a:spcBef>
          <a:spcPct val="0"/>
        </a:spcBef>
        <a:spcAft>
          <a:spcPct val="0"/>
        </a:spcAft>
        <a:defRPr sz="4000" b="1" kern="1200">
          <a:solidFill>
            <a:srgbClr val="DF1738"/>
          </a:solidFill>
          <a:effectLst>
            <a:outerShdw blurRad="38100" dist="38100" dir="2700000" algn="tl">
              <a:srgbClr val="C0C0C0"/>
            </a:outerShdw>
          </a:effectLst>
          <a:latin typeface="+mj-lt"/>
          <a:ea typeface="ＭＳ Ｐゴシック" panose="020B0600070205080204" pitchFamily="34" charset="-128"/>
          <a:cs typeface="+mj-cs"/>
        </a:defRPr>
      </a:lvl1pPr>
      <a:lvl2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2pPr>
      <a:lvl3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3pPr>
      <a:lvl4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4pPr>
      <a:lvl5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5pPr>
      <a:lvl6pPr marL="11430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6pPr>
      <a:lvl7pPr marL="16002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7pPr>
      <a:lvl8pPr marL="20574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8pPr>
      <a:lvl9pPr marL="25146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9pPr>
    </p:titleStyle>
    <p:bodyStyle>
      <a:lvl1pPr marL="342900" indent="-342900" algn="l" rtl="0" eaLnBrk="1" fontAlgn="base" hangingPunct="1">
        <a:spcBef>
          <a:spcPct val="20000"/>
        </a:spcBef>
        <a:spcAft>
          <a:spcPct val="0"/>
        </a:spcAft>
        <a:buClr>
          <a:schemeClr val="tx1"/>
        </a:buClr>
        <a:buFont typeface="Arial" panose="020B0604020202020204" pitchFamily="34" charset="0"/>
        <a:buChar char="˗"/>
        <a:defRPr sz="28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1pPr>
      <a:lvl2pPr marL="742950" indent="-285750" algn="l" rtl="0" eaLnBrk="1" fontAlgn="base" hangingPunct="1">
        <a:spcBef>
          <a:spcPct val="20000"/>
        </a:spcBef>
        <a:spcAft>
          <a:spcPct val="0"/>
        </a:spcAft>
        <a:buClr>
          <a:srgbClr val="E21738"/>
        </a:buClr>
        <a:buFont typeface="Wingdings" panose="05000000000000000000" pitchFamily="2" charset="2"/>
        <a:buChar char="§"/>
        <a:defRPr sz="24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2pPr>
      <a:lvl3pPr marL="1143000" indent="-228600" algn="l" rtl="0" eaLnBrk="1" fontAlgn="base" hangingPunct="1">
        <a:spcBef>
          <a:spcPct val="20000"/>
        </a:spcBef>
        <a:spcAft>
          <a:spcPct val="0"/>
        </a:spcAft>
        <a:buClr>
          <a:srgbClr val="98877D"/>
        </a:buClr>
        <a:buChar char="•"/>
        <a:defRPr sz="20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3pPr>
      <a:lvl4pPr marL="16002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4pPr>
      <a:lvl5pPr marL="20574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smtClean="0">
              <a:latin typeface="Tahoma" panose="020B0604030504040204" pitchFamily="34" charset="0"/>
              <a:ea typeface="MS PGothic" panose="020B0600070205080204" pitchFamily="34" charset="-128"/>
            </a:endParaRPr>
          </a:p>
        </p:txBody>
      </p:sp>
      <p:sp>
        <p:nvSpPr>
          <p:cNvPr id="163842" name="Rectangle 2"/>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smtClean="0">
              <a:latin typeface="Tahoma" panose="020B0604030504040204" pitchFamily="34" charset="0"/>
              <a:ea typeface="MS PGothic" panose="020B0600070205080204" pitchFamily="34" charset="-128"/>
            </a:endParaRPr>
          </a:p>
        </p:txBody>
      </p:sp>
      <p:pic>
        <p:nvPicPr>
          <p:cNvPr id="2052" name="Picture 8" descr="8eCarthage-11.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7725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9" descr="8eCarthage-21.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22401" y="457201"/>
            <a:ext cx="1293284"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Box 9"/>
          <p:cNvSpPr txBox="1">
            <a:spLocks noChangeArrowheads="1"/>
          </p:cNvSpPr>
          <p:nvPr/>
        </p:nvSpPr>
        <p:spPr bwMode="auto">
          <a:xfrm>
            <a:off x="1219200" y="6477001"/>
            <a:ext cx="680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MS PGothic" panose="020B0600070205080204" pitchFamily="34" charset="-128"/>
              </a:defRPr>
            </a:lvl1pPr>
            <a:lvl2pPr marL="742950" indent="-285750">
              <a:defRPr>
                <a:solidFill>
                  <a:schemeClr val="tx1"/>
                </a:solidFill>
                <a:latin typeface="Times New Roman" panose="02020603050405020304" pitchFamily="18" charset="0"/>
                <a:ea typeface="MS PGothic" panose="020B0600070205080204" pitchFamily="34" charset="-128"/>
              </a:defRPr>
            </a:lvl2pPr>
            <a:lvl3pPr marL="1143000" indent="-228600">
              <a:defRPr>
                <a:solidFill>
                  <a:schemeClr val="tx1"/>
                </a:solidFill>
                <a:latin typeface="Times New Roman" panose="02020603050405020304" pitchFamily="18" charset="0"/>
                <a:ea typeface="MS PGothic" panose="020B0600070205080204" pitchFamily="34" charset="-128"/>
              </a:defRPr>
            </a:lvl3pPr>
            <a:lvl4pPr marL="1600200" indent="-228600">
              <a:defRPr>
                <a:solidFill>
                  <a:schemeClr val="tx1"/>
                </a:solidFill>
                <a:latin typeface="Times New Roman" panose="02020603050405020304" pitchFamily="18" charset="0"/>
                <a:ea typeface="MS PGothic" panose="020B0600070205080204" pitchFamily="34" charset="-128"/>
              </a:defRPr>
            </a:lvl4pPr>
            <a:lvl5pPr marL="2057400" indent="-228600">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defRPr/>
            </a:pPr>
            <a:r>
              <a:rPr lang="en-US" altLang="vi-VN" sz="1000" smtClean="0">
                <a:latin typeface="Arial" panose="020B0604020202020204" pitchFamily="34" charset="0"/>
              </a:rPr>
              <a:t>Copyright © 2011 Pearson Education</a:t>
            </a:r>
          </a:p>
        </p:txBody>
      </p:sp>
      <p:sp>
        <p:nvSpPr>
          <p:cNvPr id="2055" name="Rectangle 3"/>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smtClean="0"/>
              <a:t>Click to edit Master title style</a:t>
            </a:r>
          </a:p>
        </p:txBody>
      </p:sp>
      <p:sp>
        <p:nvSpPr>
          <p:cNvPr id="2056" name="Rectangle 4"/>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smtClean="0"/>
              <a:t>Click to edit Master text styles</a:t>
            </a:r>
          </a:p>
          <a:p>
            <a:pPr lvl="1"/>
            <a:r>
              <a:rPr lang="en-US" altLang="vi-VN" smtClean="0"/>
              <a:t>Second level</a:t>
            </a:r>
          </a:p>
          <a:p>
            <a:pPr lvl="2"/>
            <a:r>
              <a:rPr lang="en-US" altLang="vi-VN" smtClean="0"/>
              <a:t>Third level</a:t>
            </a:r>
          </a:p>
          <a:p>
            <a:pPr lvl="3"/>
            <a:r>
              <a:rPr lang="en-US" altLang="vi-VN" smtClean="0"/>
              <a:t>Fourth level</a:t>
            </a:r>
          </a:p>
          <a:p>
            <a:pPr lvl="4"/>
            <a:r>
              <a:rPr lang="en-US" altLang="vi-VN" smtClean="0"/>
              <a:t>Fifth level</a:t>
            </a:r>
          </a:p>
        </p:txBody>
      </p:sp>
    </p:spTree>
    <p:extLst>
      <p:ext uri="{BB962C8B-B14F-4D97-AF65-F5344CB8AC3E}">
        <p14:creationId xmlns:p14="http://schemas.microsoft.com/office/powerpoint/2010/main" val="28521278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sldNum="0" hdr="0" dt="0"/>
  <p:txStyles>
    <p:titleStyle>
      <a:lvl1pPr algn="l" rtl="0" eaLnBrk="1" fontAlgn="base" hangingPunct="1">
        <a:spcBef>
          <a:spcPct val="0"/>
        </a:spcBef>
        <a:spcAft>
          <a:spcPct val="0"/>
        </a:spcAft>
        <a:defRPr sz="4400" kern="1200">
          <a:solidFill>
            <a:srgbClr val="DF1738"/>
          </a:solidFill>
          <a:latin typeface="+mj-lt"/>
          <a:ea typeface="ＭＳ Ｐゴシック" panose="020B0600070205080204" pitchFamily="34" charset="-128"/>
          <a:cs typeface="+mj-cs"/>
        </a:defRPr>
      </a:lvl1pPr>
      <a:lvl2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2pPr>
      <a:lvl3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3pPr>
      <a:lvl4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4pPr>
      <a:lvl5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5pPr>
      <a:lvl6pPr marL="4572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6pPr>
      <a:lvl7pPr marL="9144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7pPr>
      <a:lvl8pPr marL="13716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8pPr>
      <a:lvl9pPr marL="18288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9pPr>
    </p:titleStyle>
    <p:bodyStyle>
      <a:lvl1pPr marL="342900" indent="-342900" algn="l" rtl="0" eaLnBrk="1" fontAlgn="base" hangingPunct="1">
        <a:spcBef>
          <a:spcPct val="20000"/>
        </a:spcBef>
        <a:spcAft>
          <a:spcPct val="0"/>
        </a:spcAft>
        <a:buClr>
          <a:schemeClr val="tx1"/>
        </a:buClr>
        <a:buChar char="•"/>
        <a:defRPr sz="3200" kern="1200">
          <a:solidFill>
            <a:schemeClr val="tx1"/>
          </a:solidFill>
          <a:latin typeface="+mn-lt"/>
          <a:ea typeface="ＭＳ Ｐゴシック" panose="020B0600070205080204" pitchFamily="34" charset="-128"/>
          <a:cs typeface="+mn-cs"/>
        </a:defRPr>
      </a:lvl1pPr>
      <a:lvl2pPr marL="742950" indent="-285750" algn="l" rtl="0" eaLnBrk="1" fontAlgn="base" hangingPunct="1">
        <a:spcBef>
          <a:spcPct val="20000"/>
        </a:spcBef>
        <a:spcAft>
          <a:spcPct val="0"/>
        </a:spcAft>
        <a:buClr>
          <a:srgbClr val="E21738"/>
        </a:buClr>
        <a:buChar char="•"/>
        <a:defRPr sz="2800" kern="1200">
          <a:solidFill>
            <a:schemeClr val="tx1"/>
          </a:solidFill>
          <a:latin typeface="+mn-lt"/>
          <a:ea typeface="ＭＳ Ｐゴシック" panose="020B0600070205080204" pitchFamily="34" charset="-128"/>
          <a:cs typeface="+mn-cs"/>
        </a:defRPr>
      </a:lvl2pPr>
      <a:lvl3pPr marL="1143000" indent="-228600" algn="l" rtl="0" eaLnBrk="1" fontAlgn="base" hangingPunct="1">
        <a:spcBef>
          <a:spcPct val="20000"/>
        </a:spcBef>
        <a:spcAft>
          <a:spcPct val="0"/>
        </a:spcAft>
        <a:buClr>
          <a:srgbClr val="98877D"/>
        </a:buClr>
        <a:buChar char="•"/>
        <a:defRPr sz="2400" kern="1200">
          <a:solidFill>
            <a:schemeClr val="tx1"/>
          </a:solidFill>
          <a:latin typeface="+mn-lt"/>
          <a:ea typeface="ＭＳ Ｐゴシック" panose="020B0600070205080204" pitchFamily="34" charset="-128"/>
          <a:cs typeface="+mn-cs"/>
        </a:defRPr>
      </a:lvl3pPr>
      <a:lvl4pPr marL="16002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latin typeface="+mn-lt"/>
          <a:ea typeface="ＭＳ Ｐゴシック" panose="020B0600070205080204" pitchFamily="34" charset="-128"/>
          <a:cs typeface="+mn-cs"/>
        </a:defRPr>
      </a:lvl4pPr>
      <a:lvl5pPr marL="20574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err="1" smtClean="0">
                <a:solidFill>
                  <a:srgbClr val="000099"/>
                </a:solidFill>
                <a:effectLst/>
              </a:rPr>
              <a:t>Chương</a:t>
            </a:r>
            <a:r>
              <a:rPr lang="en-US" dirty="0" smtClean="0">
                <a:solidFill>
                  <a:srgbClr val="000099"/>
                </a:solidFill>
                <a:effectLst/>
              </a:rPr>
              <a:t> 7:</a:t>
            </a:r>
            <a:r>
              <a:rPr lang="en-US" dirty="0" smtClean="0">
                <a:effectLst/>
              </a:rPr>
              <a:t/>
            </a:r>
            <a:br>
              <a:rPr lang="en-US" dirty="0" smtClean="0">
                <a:effectLst/>
              </a:rPr>
            </a:br>
            <a:r>
              <a:rPr lang="en-US" cap="all" dirty="0" err="1" smtClean="0">
                <a:effectLst/>
              </a:rPr>
              <a:t>Tác</a:t>
            </a:r>
            <a:r>
              <a:rPr lang="en-US" cap="all" dirty="0" smtClean="0">
                <a:effectLst/>
              </a:rPr>
              <a:t> </a:t>
            </a:r>
            <a:r>
              <a:rPr lang="en-US" cap="all" dirty="0" err="1" smtClean="0">
                <a:effectLst/>
              </a:rPr>
              <a:t>động</a:t>
            </a:r>
            <a:r>
              <a:rPr lang="en-US" cap="all" dirty="0" smtClean="0">
                <a:effectLst/>
              </a:rPr>
              <a:t> </a:t>
            </a:r>
            <a:r>
              <a:rPr lang="en-US" cap="all" dirty="0" err="1" smtClean="0">
                <a:effectLst/>
              </a:rPr>
              <a:t>của</a:t>
            </a:r>
            <a:r>
              <a:rPr lang="en-US" cap="all" dirty="0" smtClean="0">
                <a:effectLst/>
              </a:rPr>
              <a:t> CNTT </a:t>
            </a:r>
            <a:br>
              <a:rPr lang="en-US" cap="all" dirty="0" smtClean="0">
                <a:effectLst/>
              </a:rPr>
            </a:br>
            <a:r>
              <a:rPr lang="en-US" cap="all" dirty="0" err="1" smtClean="0">
                <a:effectLst/>
              </a:rPr>
              <a:t>đến</a:t>
            </a:r>
            <a:r>
              <a:rPr lang="en-US" cap="all" dirty="0" smtClean="0">
                <a:effectLst/>
              </a:rPr>
              <a:t> </a:t>
            </a:r>
            <a:r>
              <a:rPr lang="en-US" cap="all" dirty="0" err="1" smtClean="0">
                <a:effectLst/>
              </a:rPr>
              <a:t>các</a:t>
            </a:r>
            <a:r>
              <a:rPr lang="en-US" cap="all" dirty="0" smtClean="0">
                <a:effectLst/>
              </a:rPr>
              <a:t> </a:t>
            </a:r>
            <a:r>
              <a:rPr lang="en-US" cap="all" dirty="0" err="1" smtClean="0">
                <a:effectLst/>
              </a:rPr>
              <a:t>vấn</a:t>
            </a:r>
            <a:r>
              <a:rPr lang="en-US" cap="all" dirty="0" smtClean="0">
                <a:effectLst/>
              </a:rPr>
              <a:t> </a:t>
            </a:r>
            <a:r>
              <a:rPr lang="en-US" cap="all" dirty="0" err="1" smtClean="0">
                <a:effectLst/>
              </a:rPr>
              <a:t>đề</a:t>
            </a:r>
            <a:r>
              <a:rPr lang="en-US" cap="all" dirty="0" smtClean="0">
                <a:effectLst/>
              </a:rPr>
              <a:t> </a:t>
            </a:r>
            <a:r>
              <a:rPr lang="en-US" cap="all" dirty="0" err="1" smtClean="0">
                <a:effectLst/>
              </a:rPr>
              <a:t>xã</a:t>
            </a:r>
            <a:r>
              <a:rPr lang="en-US" cap="all" dirty="0" smtClean="0">
                <a:effectLst/>
              </a:rPr>
              <a:t> </a:t>
            </a:r>
            <a:r>
              <a:rPr lang="en-US" cap="all" dirty="0" err="1" smtClean="0">
                <a:effectLst/>
              </a:rPr>
              <a:t>hội</a:t>
            </a:r>
            <a:r>
              <a:rPr lang="en-US" cap="all" dirty="0" smtClean="0">
                <a:effectLst/>
              </a:rPr>
              <a:t> </a:t>
            </a:r>
            <a:r>
              <a:rPr lang="en-US" cap="all" dirty="0" err="1" smtClean="0">
                <a:effectLst/>
              </a:rPr>
              <a:t>và</a:t>
            </a:r>
            <a:r>
              <a:rPr lang="en-US" cap="all" dirty="0" smtClean="0">
                <a:effectLst/>
              </a:rPr>
              <a:t> </a:t>
            </a:r>
            <a:r>
              <a:rPr lang="en-US" cap="all" dirty="0" err="1" smtClean="0">
                <a:effectLst/>
              </a:rPr>
              <a:t>kinh</a:t>
            </a:r>
            <a:r>
              <a:rPr lang="en-US" cap="all" dirty="0" smtClean="0">
                <a:effectLst/>
              </a:rPr>
              <a:t> </a:t>
            </a:r>
            <a:r>
              <a:rPr lang="en-US" cap="all" dirty="0" err="1" smtClean="0">
                <a:effectLst/>
              </a:rPr>
              <a:t>tế</a:t>
            </a:r>
            <a:endParaRPr lang="vi-VN" cap="all" dirty="0">
              <a:solidFill>
                <a:srgbClr val="C00000"/>
              </a:solidFill>
            </a:endParaRPr>
          </a:p>
        </p:txBody>
      </p:sp>
      <p:sp>
        <p:nvSpPr>
          <p:cNvPr id="3" name="Subtitle 2"/>
          <p:cNvSpPr>
            <a:spLocks noGrp="1"/>
          </p:cNvSpPr>
          <p:nvPr>
            <p:ph type="subTitle" idx="1"/>
          </p:nvPr>
        </p:nvSpPr>
        <p:spPr>
          <a:xfrm>
            <a:off x="1943100" y="4669971"/>
            <a:ext cx="8534400" cy="1752600"/>
          </a:xfrm>
        </p:spPr>
        <p:txBody>
          <a:bodyPr/>
          <a:lstStyle/>
          <a:p>
            <a:endParaRPr lang="en-US" dirty="0" smtClean="0"/>
          </a:p>
          <a:p>
            <a:r>
              <a:rPr lang="en-US" dirty="0" smtClean="0">
                <a:solidFill>
                  <a:srgbClr val="000099"/>
                </a:solidFill>
              </a:rPr>
              <a:t>GV: </a:t>
            </a:r>
            <a:r>
              <a:rPr lang="en-US" dirty="0" err="1" smtClean="0">
                <a:solidFill>
                  <a:srgbClr val="000099"/>
                </a:solidFill>
              </a:rPr>
              <a:t>Nguyễn</a:t>
            </a:r>
            <a:r>
              <a:rPr lang="en-US" dirty="0" smtClean="0">
                <a:solidFill>
                  <a:srgbClr val="000099"/>
                </a:solidFill>
              </a:rPr>
              <a:t> </a:t>
            </a:r>
            <a:r>
              <a:rPr lang="en-US" dirty="0" err="1" smtClean="0">
                <a:solidFill>
                  <a:srgbClr val="000099"/>
                </a:solidFill>
              </a:rPr>
              <a:t>Thị</a:t>
            </a:r>
            <a:r>
              <a:rPr lang="en-US" dirty="0" smtClean="0">
                <a:solidFill>
                  <a:srgbClr val="000099"/>
                </a:solidFill>
              </a:rPr>
              <a:t> </a:t>
            </a:r>
            <a:r>
              <a:rPr lang="en-US" dirty="0" err="1" smtClean="0">
                <a:solidFill>
                  <a:srgbClr val="000099"/>
                </a:solidFill>
              </a:rPr>
              <a:t>Hạnh</a:t>
            </a:r>
            <a:endParaRPr lang="vi-VN" dirty="0">
              <a:solidFill>
                <a:srgbClr val="000099"/>
              </a:solidFill>
            </a:endParaRPr>
          </a:p>
        </p:txBody>
      </p:sp>
    </p:spTree>
    <p:extLst>
      <p:ext uri="{BB962C8B-B14F-4D97-AF65-F5344CB8AC3E}">
        <p14:creationId xmlns:p14="http://schemas.microsoft.com/office/powerpoint/2010/main" val="127862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0" dirty="0" smtClean="0">
                <a:effectLst/>
              </a:rPr>
              <a:t>Disadvantages</a:t>
            </a:r>
            <a:r>
              <a:rPr lang="vi-VN" b="0" cap="all" dirty="0" smtClean="0">
                <a:effectLst/>
              </a:rPr>
              <a:t> </a:t>
            </a:r>
            <a:r>
              <a:rPr lang="vi-VN" b="0" dirty="0" smtClean="0">
                <a:effectLst/>
              </a:rPr>
              <a:t>of information technology</a:t>
            </a:r>
            <a:br>
              <a:rPr lang="vi-VN" b="0" dirty="0" smtClean="0">
                <a:effectLst/>
              </a:rPr>
            </a:br>
            <a:endParaRPr lang="vi-VN" dirty="0"/>
          </a:p>
        </p:txBody>
      </p:sp>
      <p:sp>
        <p:nvSpPr>
          <p:cNvPr id="3" name="Content Placeholder 2"/>
          <p:cNvSpPr>
            <a:spLocks noGrp="1"/>
          </p:cNvSpPr>
          <p:nvPr>
            <p:ph idx="1"/>
          </p:nvPr>
        </p:nvSpPr>
        <p:spPr/>
        <p:txBody>
          <a:bodyPr/>
          <a:lstStyle/>
          <a:p>
            <a:r>
              <a:rPr lang="vi-VN" b="1" dirty="0" smtClean="0"/>
              <a:t>Privacy (Tính riêng tư) </a:t>
            </a:r>
            <a:r>
              <a:rPr lang="vi-VN" b="1" dirty="0" smtClean="0">
                <a:sym typeface="Wingdings" panose="05000000000000000000" pitchFamily="2" charset="2"/>
              </a:rPr>
              <a:t> public</a:t>
            </a:r>
          </a:p>
          <a:p>
            <a:endParaRPr lang="vi-VN" b="1" i="1" dirty="0" smtClean="0"/>
          </a:p>
          <a:p>
            <a:endParaRPr lang="vi-VN" dirty="0"/>
          </a:p>
        </p:txBody>
      </p:sp>
      <p:pic>
        <p:nvPicPr>
          <p:cNvPr id="6" name="Picture 5"/>
          <p:cNvPicPr>
            <a:picLocks noChangeAspect="1"/>
          </p:cNvPicPr>
          <p:nvPr/>
        </p:nvPicPr>
        <p:blipFill rotWithShape="1">
          <a:blip r:embed="rId2"/>
          <a:srcRect r="2246" b="9892"/>
          <a:stretch/>
        </p:blipFill>
        <p:spPr>
          <a:xfrm>
            <a:off x="2095499" y="1828800"/>
            <a:ext cx="8477251" cy="4476750"/>
          </a:xfrm>
          <a:prstGeom prst="rect">
            <a:avLst/>
          </a:prstGeom>
        </p:spPr>
      </p:pic>
    </p:spTree>
    <p:extLst>
      <p:ext uri="{BB962C8B-B14F-4D97-AF65-F5344CB8AC3E}">
        <p14:creationId xmlns:p14="http://schemas.microsoft.com/office/powerpoint/2010/main" val="110324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0" dirty="0" smtClean="0">
                <a:effectLst/>
              </a:rPr>
              <a:t>Disadvantages</a:t>
            </a:r>
            <a:r>
              <a:rPr lang="vi-VN" b="0" cap="all" dirty="0" smtClean="0">
                <a:effectLst/>
              </a:rPr>
              <a:t> </a:t>
            </a:r>
            <a:r>
              <a:rPr lang="vi-VN" b="0" dirty="0" smtClean="0">
                <a:effectLst/>
              </a:rPr>
              <a:t>of information technology</a:t>
            </a:r>
            <a:br>
              <a:rPr lang="vi-VN" b="0" dirty="0" smtClean="0">
                <a:effectLst/>
              </a:rPr>
            </a:br>
            <a:endParaRPr lang="vi-VN" dirty="0"/>
          </a:p>
        </p:txBody>
      </p:sp>
      <p:sp>
        <p:nvSpPr>
          <p:cNvPr id="3" name="Content Placeholder 2"/>
          <p:cNvSpPr>
            <a:spLocks noGrp="1"/>
          </p:cNvSpPr>
          <p:nvPr>
            <p:ph idx="1"/>
          </p:nvPr>
        </p:nvSpPr>
        <p:spPr/>
        <p:txBody>
          <a:bodyPr/>
          <a:lstStyle/>
          <a:p>
            <a:r>
              <a:rPr lang="vi-VN" b="1" dirty="0"/>
              <a:t>Insufficient of  job </a:t>
            </a:r>
            <a:r>
              <a:rPr lang="vi-VN" b="1" dirty="0" smtClean="0"/>
              <a:t>Security (không đủ bảo mật)</a:t>
            </a:r>
          </a:p>
          <a:p>
            <a:endParaRPr lang="vi-VN" dirty="0"/>
          </a:p>
        </p:txBody>
      </p:sp>
      <p:pic>
        <p:nvPicPr>
          <p:cNvPr id="4" name="Picture 3"/>
          <p:cNvPicPr>
            <a:picLocks noChangeAspect="1"/>
          </p:cNvPicPr>
          <p:nvPr/>
        </p:nvPicPr>
        <p:blipFill>
          <a:blip r:embed="rId2"/>
          <a:stretch>
            <a:fillRect/>
          </a:stretch>
        </p:blipFill>
        <p:spPr>
          <a:xfrm>
            <a:off x="2381250" y="1924050"/>
            <a:ext cx="8869444" cy="4375150"/>
          </a:xfrm>
          <a:prstGeom prst="rect">
            <a:avLst/>
          </a:prstGeom>
        </p:spPr>
      </p:pic>
    </p:spTree>
    <p:extLst>
      <p:ext uri="{BB962C8B-B14F-4D97-AF65-F5344CB8AC3E}">
        <p14:creationId xmlns:p14="http://schemas.microsoft.com/office/powerpoint/2010/main" val="1472734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0" dirty="0" smtClean="0">
                <a:effectLst/>
              </a:rPr>
              <a:t>Disadvantages</a:t>
            </a:r>
            <a:r>
              <a:rPr lang="vi-VN" b="0" cap="all" dirty="0" smtClean="0">
                <a:effectLst/>
              </a:rPr>
              <a:t> </a:t>
            </a:r>
            <a:r>
              <a:rPr lang="vi-VN" b="0" dirty="0" smtClean="0">
                <a:effectLst/>
              </a:rPr>
              <a:t>of information technology</a:t>
            </a:r>
            <a:br>
              <a:rPr lang="vi-VN" b="0" dirty="0" smtClean="0">
                <a:effectLst/>
              </a:rPr>
            </a:br>
            <a:endParaRPr lang="vi-VN" dirty="0"/>
          </a:p>
        </p:txBody>
      </p:sp>
      <p:sp>
        <p:nvSpPr>
          <p:cNvPr id="3" name="Content Placeholder 2"/>
          <p:cNvSpPr>
            <a:spLocks noGrp="1"/>
          </p:cNvSpPr>
          <p:nvPr>
            <p:ph idx="1"/>
          </p:nvPr>
        </p:nvSpPr>
        <p:spPr/>
        <p:txBody>
          <a:bodyPr/>
          <a:lstStyle/>
          <a:p>
            <a:r>
              <a:rPr lang="vi-VN" b="1" dirty="0"/>
              <a:t>Dominant </a:t>
            </a:r>
            <a:r>
              <a:rPr lang="vi-VN" b="1" dirty="0" smtClean="0"/>
              <a:t>culture (văn hóa thống lĩnh)</a:t>
            </a:r>
          </a:p>
          <a:p>
            <a:r>
              <a:rPr lang="vi-VN" dirty="0" smtClean="0"/>
              <a:t>Refers to the values, norms, and practices of the group within society that is most powerful in terms of weath, prestige, status, and influence.</a:t>
            </a:r>
            <a:endParaRPr lang="vi-VN" dirty="0"/>
          </a:p>
        </p:txBody>
      </p:sp>
      <p:pic>
        <p:nvPicPr>
          <p:cNvPr id="5" name="Picture 4"/>
          <p:cNvPicPr>
            <a:picLocks noChangeAspect="1"/>
          </p:cNvPicPr>
          <p:nvPr/>
        </p:nvPicPr>
        <p:blipFill>
          <a:blip r:embed="rId3"/>
          <a:stretch>
            <a:fillRect/>
          </a:stretch>
        </p:blipFill>
        <p:spPr>
          <a:xfrm>
            <a:off x="3992880" y="2717800"/>
            <a:ext cx="6888480" cy="3429000"/>
          </a:xfrm>
          <a:prstGeom prst="rect">
            <a:avLst/>
          </a:prstGeom>
        </p:spPr>
      </p:pic>
    </p:spTree>
    <p:extLst>
      <p:ext uri="{BB962C8B-B14F-4D97-AF65-F5344CB8AC3E}">
        <p14:creationId xmlns:p14="http://schemas.microsoft.com/office/powerpoint/2010/main" val="742936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Education</a:t>
            </a:r>
            <a:endParaRPr lang="vi-VN" dirty="0"/>
          </a:p>
        </p:txBody>
      </p:sp>
      <p:sp>
        <p:nvSpPr>
          <p:cNvPr id="3" name="Content Placeholder 2"/>
          <p:cNvSpPr>
            <a:spLocks noGrp="1"/>
          </p:cNvSpPr>
          <p:nvPr>
            <p:ph sz="half" idx="1"/>
          </p:nvPr>
        </p:nvSpPr>
        <p:spPr/>
        <p:txBody>
          <a:bodyPr/>
          <a:lstStyle/>
          <a:p>
            <a:r>
              <a:rPr lang="en-US" dirty="0" smtClean="0"/>
              <a:t> </a:t>
            </a:r>
            <a:endParaRPr lang="vi-VN"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83916" y="1537182"/>
            <a:ext cx="5181600" cy="429163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1537183"/>
            <a:ext cx="4877355" cy="4291633"/>
          </a:xfrm>
          <a:prstGeom prst="rect">
            <a:avLst/>
          </a:prstGeom>
        </p:spPr>
      </p:pic>
    </p:spTree>
    <p:extLst>
      <p:ext uri="{BB962C8B-B14F-4D97-AF65-F5344CB8AC3E}">
        <p14:creationId xmlns:p14="http://schemas.microsoft.com/office/powerpoint/2010/main" val="793613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Education</a:t>
            </a:r>
            <a:endParaRPr lang="vi-VN" dirty="0"/>
          </a:p>
        </p:txBody>
      </p:sp>
      <p:sp>
        <p:nvSpPr>
          <p:cNvPr id="3" name="Content Placeholder 2"/>
          <p:cNvSpPr>
            <a:spLocks noGrp="1"/>
          </p:cNvSpPr>
          <p:nvPr>
            <p:ph idx="1"/>
          </p:nvPr>
        </p:nvSpPr>
        <p:spPr/>
        <p:txBody>
          <a:bodyPr/>
          <a:lstStyle/>
          <a:p>
            <a:r>
              <a:rPr lang="vi-VN" dirty="0" smtClean="0"/>
              <a:t> </a:t>
            </a:r>
            <a:endParaRPr lang="vi-V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1623061"/>
            <a:ext cx="9720580" cy="4676139"/>
          </a:xfrm>
          <a:prstGeom prst="rect">
            <a:avLst/>
          </a:prstGeom>
        </p:spPr>
      </p:pic>
    </p:spTree>
    <p:extLst>
      <p:ext uri="{BB962C8B-B14F-4D97-AF65-F5344CB8AC3E}">
        <p14:creationId xmlns:p14="http://schemas.microsoft.com/office/powerpoint/2010/main" val="4002763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Education</a:t>
            </a:r>
            <a:endParaRPr lang="vi-VN" dirty="0"/>
          </a:p>
        </p:txBody>
      </p:sp>
      <p:sp>
        <p:nvSpPr>
          <p:cNvPr id="3" name="Content Placeholder 2"/>
          <p:cNvSpPr>
            <a:spLocks noGrp="1"/>
          </p:cNvSpPr>
          <p:nvPr>
            <p:ph idx="1"/>
          </p:nvPr>
        </p:nvSpPr>
        <p:spPr/>
        <p:txBody>
          <a:bodyPr/>
          <a:lstStyle/>
          <a:p>
            <a:r>
              <a:rPr lang="en-US" dirty="0"/>
              <a:t>access to variety of learning resources </a:t>
            </a:r>
          </a:p>
          <a:p>
            <a:r>
              <a:rPr lang="en-US" dirty="0"/>
              <a:t>immediacy to information </a:t>
            </a:r>
          </a:p>
          <a:p>
            <a:r>
              <a:rPr lang="en-US" dirty="0"/>
              <a:t>anytime learning </a:t>
            </a:r>
          </a:p>
          <a:p>
            <a:r>
              <a:rPr lang="en-US" dirty="0"/>
              <a:t>anywhere learning </a:t>
            </a:r>
          </a:p>
          <a:p>
            <a:r>
              <a:rPr lang="en-US" dirty="0"/>
              <a:t>collaborative learning </a:t>
            </a:r>
          </a:p>
          <a:p>
            <a:r>
              <a:rPr lang="en-US" dirty="0"/>
              <a:t>multimedia approach to education </a:t>
            </a:r>
          </a:p>
          <a:p>
            <a:r>
              <a:rPr lang="en-US" dirty="0"/>
              <a:t>authentic and up to date information </a:t>
            </a:r>
          </a:p>
          <a:p>
            <a:r>
              <a:rPr lang="en-US" dirty="0"/>
              <a:t>access to online libraries </a:t>
            </a:r>
          </a:p>
          <a:p>
            <a:r>
              <a:rPr lang="en-US" dirty="0"/>
              <a:t>teaching of different subjects made interesting</a:t>
            </a:r>
            <a:endParaRPr lang="vi-VN" dirty="0"/>
          </a:p>
        </p:txBody>
      </p:sp>
    </p:spTree>
    <p:extLst>
      <p:ext uri="{BB962C8B-B14F-4D97-AF65-F5344CB8AC3E}">
        <p14:creationId xmlns:p14="http://schemas.microsoft.com/office/powerpoint/2010/main" val="3800536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Education</a:t>
            </a:r>
            <a:endParaRPr lang="vi-VN" dirty="0"/>
          </a:p>
        </p:txBody>
      </p:sp>
      <p:sp>
        <p:nvSpPr>
          <p:cNvPr id="3" name="Content Placeholder 2"/>
          <p:cNvSpPr>
            <a:spLocks noGrp="1"/>
          </p:cNvSpPr>
          <p:nvPr>
            <p:ph idx="1"/>
          </p:nvPr>
        </p:nvSpPr>
        <p:spPr/>
        <p:txBody>
          <a:bodyPr/>
          <a:lstStyle/>
          <a:p>
            <a:r>
              <a:rPr lang="en-US" dirty="0"/>
              <a:t>educational data storage </a:t>
            </a:r>
          </a:p>
          <a:p>
            <a:r>
              <a:rPr lang="en-US" dirty="0"/>
              <a:t>distance education </a:t>
            </a:r>
          </a:p>
          <a:p>
            <a:r>
              <a:rPr lang="en-US" dirty="0"/>
              <a:t>access to the source of information </a:t>
            </a:r>
          </a:p>
          <a:p>
            <a:r>
              <a:rPr lang="en-US" dirty="0"/>
              <a:t>multiple communication channels-e-mail</a:t>
            </a:r>
            <a:r>
              <a:rPr lang="en-US" dirty="0" smtClean="0"/>
              <a:t>, chat, forum, </a:t>
            </a:r>
            <a:r>
              <a:rPr lang="en-US" dirty="0" err="1" smtClean="0"/>
              <a:t>blogs,etc</a:t>
            </a:r>
            <a:r>
              <a:rPr lang="en-US" dirty="0"/>
              <a:t>. </a:t>
            </a:r>
          </a:p>
          <a:p>
            <a:r>
              <a:rPr lang="en-US" dirty="0"/>
              <a:t>access to open courseware </a:t>
            </a:r>
          </a:p>
          <a:p>
            <a:r>
              <a:rPr lang="en-US" dirty="0"/>
              <a:t>better accesses to children with disabilities </a:t>
            </a:r>
          </a:p>
          <a:p>
            <a:r>
              <a:rPr lang="en-US" dirty="0"/>
              <a:t>reduces time on many routine tasks </a:t>
            </a:r>
          </a:p>
          <a:p>
            <a:endParaRPr lang="en-US" dirty="0"/>
          </a:p>
          <a:p>
            <a:endParaRPr lang="vi-VN" dirty="0"/>
          </a:p>
        </p:txBody>
      </p:sp>
    </p:spTree>
    <p:extLst>
      <p:ext uri="{BB962C8B-B14F-4D97-AF65-F5344CB8AC3E}">
        <p14:creationId xmlns:p14="http://schemas.microsoft.com/office/powerpoint/2010/main" val="3690222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Giới</a:t>
            </a:r>
            <a:r>
              <a:rPr lang="en-US" dirty="0" smtClean="0"/>
              <a:t> </a:t>
            </a:r>
            <a:r>
              <a:rPr lang="en-US" dirty="0" err="1" smtClean="0"/>
              <a:t>thiệu</a:t>
            </a:r>
            <a:endParaRPr lang="vi-VN" dirty="0"/>
          </a:p>
        </p:txBody>
      </p:sp>
      <p:sp>
        <p:nvSpPr>
          <p:cNvPr id="3" name="Content Placeholder 2"/>
          <p:cNvSpPr>
            <a:spLocks noGrp="1"/>
          </p:cNvSpPr>
          <p:nvPr>
            <p:ph idx="1"/>
          </p:nvPr>
        </p:nvSpPr>
        <p:spPr/>
        <p:txBody>
          <a:bodyPr/>
          <a:lstStyle/>
          <a:p>
            <a:r>
              <a:rPr lang="en-US" dirty="0" err="1" smtClean="0"/>
              <a:t>Thời</a:t>
            </a:r>
            <a:r>
              <a:rPr lang="en-US" dirty="0" smtClean="0"/>
              <a:t> </a:t>
            </a:r>
            <a:r>
              <a:rPr lang="en-US" dirty="0" err="1" smtClean="0"/>
              <a:t>đại</a:t>
            </a:r>
            <a:r>
              <a:rPr lang="en-US" dirty="0" smtClean="0"/>
              <a:t> </a:t>
            </a:r>
            <a:r>
              <a:rPr lang="en-US" dirty="0" err="1" smtClean="0"/>
              <a:t>kỷ</a:t>
            </a:r>
            <a:r>
              <a:rPr lang="en-US" dirty="0" smtClean="0"/>
              <a:t> </a:t>
            </a:r>
            <a:r>
              <a:rPr lang="en-US" dirty="0" err="1" smtClean="0"/>
              <a:t>nguyên</a:t>
            </a:r>
            <a:r>
              <a:rPr lang="en-US" dirty="0" smtClean="0"/>
              <a:t> </a:t>
            </a:r>
            <a:r>
              <a:rPr lang="en-US" dirty="0" err="1" smtClean="0"/>
              <a:t>số</a:t>
            </a:r>
            <a:endParaRPr lang="en-US" dirty="0" smtClean="0"/>
          </a:p>
          <a:p>
            <a:r>
              <a:rPr lang="en-US" dirty="0" smtClean="0"/>
              <a:t>CNTT </a:t>
            </a:r>
            <a:r>
              <a:rPr lang="en-US" dirty="0" err="1" smtClean="0"/>
              <a:t>đến</a:t>
            </a:r>
            <a:r>
              <a:rPr lang="en-US" dirty="0" smtClean="0"/>
              <a:t> </a:t>
            </a:r>
            <a:r>
              <a:rPr lang="en-US" dirty="0" err="1" smtClean="0"/>
              <a:t>từng</a:t>
            </a:r>
            <a:r>
              <a:rPr lang="en-US" dirty="0" smtClean="0"/>
              <a:t> </a:t>
            </a:r>
            <a:r>
              <a:rPr lang="en-US" dirty="0" err="1" smtClean="0"/>
              <a:t>người</a:t>
            </a:r>
            <a:r>
              <a:rPr lang="en-US" dirty="0" smtClean="0"/>
              <a:t> </a:t>
            </a:r>
            <a:r>
              <a:rPr lang="en-US" dirty="0" err="1" smtClean="0"/>
              <a:t>dân</a:t>
            </a:r>
            <a:r>
              <a:rPr lang="en-US" dirty="0" smtClean="0"/>
              <a:t>, </a:t>
            </a:r>
            <a:r>
              <a:rPr lang="en-US" dirty="0" err="1" smtClean="0"/>
              <a:t>người</a:t>
            </a:r>
            <a:r>
              <a:rPr lang="en-US" dirty="0" smtClean="0"/>
              <a:t> </a:t>
            </a:r>
            <a:r>
              <a:rPr lang="en-US" dirty="0" err="1" smtClean="0"/>
              <a:t>quản</a:t>
            </a:r>
            <a:r>
              <a:rPr lang="en-US" dirty="0" smtClean="0"/>
              <a:t> </a:t>
            </a:r>
            <a:r>
              <a:rPr lang="en-US" dirty="0" err="1" smtClean="0"/>
              <a:t>lý</a:t>
            </a:r>
            <a:r>
              <a:rPr lang="en-US" dirty="0" smtClean="0"/>
              <a:t>, </a:t>
            </a:r>
            <a:r>
              <a:rPr lang="en-US" dirty="0" err="1" smtClean="0"/>
              <a:t>nhà</a:t>
            </a:r>
            <a:r>
              <a:rPr lang="en-US" dirty="0" smtClean="0"/>
              <a:t> </a:t>
            </a:r>
            <a:r>
              <a:rPr lang="en-US" dirty="0" err="1" smtClean="0"/>
              <a:t>khoa</a:t>
            </a:r>
            <a:r>
              <a:rPr lang="en-US" dirty="0" smtClean="0"/>
              <a:t> </a:t>
            </a:r>
            <a:r>
              <a:rPr lang="en-US" dirty="0" err="1" smtClean="0"/>
              <a:t>học</a:t>
            </a:r>
            <a:r>
              <a:rPr lang="en-US" dirty="0" smtClean="0"/>
              <a:t>, </a:t>
            </a:r>
            <a:r>
              <a:rPr lang="en-US" dirty="0" err="1" smtClean="0"/>
              <a:t>người</a:t>
            </a:r>
            <a:r>
              <a:rPr lang="en-US" dirty="0" smtClean="0"/>
              <a:t> </a:t>
            </a:r>
            <a:r>
              <a:rPr lang="en-US" dirty="0" err="1" smtClean="0"/>
              <a:t>nông</a:t>
            </a:r>
            <a:r>
              <a:rPr lang="en-US" dirty="0" smtClean="0"/>
              <a:t> </a:t>
            </a:r>
            <a:r>
              <a:rPr lang="en-US" dirty="0" err="1" smtClean="0"/>
              <a:t>dân</a:t>
            </a:r>
            <a:r>
              <a:rPr lang="en-US" dirty="0" smtClean="0"/>
              <a:t>, </a:t>
            </a:r>
            <a:r>
              <a:rPr lang="en-US" dirty="0" err="1" smtClean="0"/>
              <a:t>bà</a:t>
            </a:r>
            <a:r>
              <a:rPr lang="en-US" dirty="0" smtClean="0"/>
              <a:t> </a:t>
            </a:r>
            <a:r>
              <a:rPr lang="en-US" dirty="0" err="1" smtClean="0"/>
              <a:t>nội</a:t>
            </a:r>
            <a:r>
              <a:rPr lang="en-US" dirty="0" smtClean="0"/>
              <a:t> </a:t>
            </a:r>
            <a:r>
              <a:rPr lang="en-US" dirty="0" err="1" smtClean="0"/>
              <a:t>trợ</a:t>
            </a:r>
            <a:r>
              <a:rPr lang="en-US" dirty="0" smtClean="0"/>
              <a:t>, </a:t>
            </a:r>
            <a:r>
              <a:rPr lang="en-US" dirty="0" err="1" smtClean="0"/>
              <a:t>học</a:t>
            </a:r>
            <a:r>
              <a:rPr lang="en-US" dirty="0" smtClean="0"/>
              <a:t> </a:t>
            </a:r>
            <a:r>
              <a:rPr lang="en-US" dirty="0" err="1" smtClean="0"/>
              <a:t>sinh</a:t>
            </a:r>
            <a:r>
              <a:rPr lang="en-US" dirty="0" smtClean="0"/>
              <a:t> </a:t>
            </a:r>
            <a:r>
              <a:rPr lang="en-US" dirty="0" err="1" smtClean="0"/>
              <a:t>tiểu</a:t>
            </a:r>
            <a:r>
              <a:rPr lang="en-US" dirty="0" smtClean="0"/>
              <a:t> </a:t>
            </a:r>
            <a:r>
              <a:rPr lang="en-US" dirty="0" err="1" smtClean="0"/>
              <a:t>học</a:t>
            </a:r>
            <a:r>
              <a:rPr lang="en-US" dirty="0" smtClean="0"/>
              <a:t>,…</a:t>
            </a:r>
          </a:p>
          <a:p>
            <a:r>
              <a:rPr lang="en-US" dirty="0" smtClean="0"/>
              <a:t>CNTT </a:t>
            </a:r>
            <a:r>
              <a:rPr lang="en-US" dirty="0" err="1" smtClean="0"/>
              <a:t>ảnh</a:t>
            </a:r>
            <a:r>
              <a:rPr lang="en-US" dirty="0" smtClean="0"/>
              <a:t> </a:t>
            </a:r>
            <a:r>
              <a:rPr lang="en-US" dirty="0" err="1" smtClean="0"/>
              <a:t>hưởng</a:t>
            </a:r>
            <a:r>
              <a:rPr lang="en-US" dirty="0" smtClean="0"/>
              <a:t> </a:t>
            </a:r>
            <a:r>
              <a:rPr lang="en-US" dirty="0" err="1" smtClean="0"/>
              <a:t>đến</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trong</a:t>
            </a:r>
            <a:r>
              <a:rPr lang="en-US" dirty="0" smtClean="0"/>
              <a:t> </a:t>
            </a:r>
            <a:r>
              <a:rPr lang="en-US" dirty="0" err="1" smtClean="0"/>
              <a:t>cuộc</a:t>
            </a:r>
            <a:r>
              <a:rPr lang="en-US" dirty="0" smtClean="0"/>
              <a:t> </a:t>
            </a:r>
            <a:r>
              <a:rPr lang="en-US" dirty="0" err="1" smtClean="0"/>
              <a:t>sống</a:t>
            </a:r>
            <a:endParaRPr lang="en-US" dirty="0" smtClean="0"/>
          </a:p>
          <a:p>
            <a:endParaRPr lang="vi-VN" dirty="0"/>
          </a:p>
        </p:txBody>
      </p:sp>
    </p:spTree>
    <p:extLst>
      <p:ext uri="{BB962C8B-B14F-4D97-AF65-F5344CB8AC3E}">
        <p14:creationId xmlns:p14="http://schemas.microsoft.com/office/powerpoint/2010/main" val="135591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Giới</a:t>
            </a:r>
            <a:r>
              <a:rPr lang="en-US" dirty="0" smtClean="0"/>
              <a:t> </a:t>
            </a:r>
            <a:r>
              <a:rPr lang="en-US" dirty="0" err="1" smtClean="0"/>
              <a:t>thiệu</a:t>
            </a:r>
            <a:endParaRPr lang="vi-VN" dirty="0"/>
          </a:p>
        </p:txBody>
      </p:sp>
      <p:sp>
        <p:nvSpPr>
          <p:cNvPr id="3" name="Content Placeholder 2"/>
          <p:cNvSpPr>
            <a:spLocks noGrp="1"/>
          </p:cNvSpPr>
          <p:nvPr>
            <p:ph idx="1"/>
          </p:nvPr>
        </p:nvSpPr>
        <p:spPr/>
        <p:txBody>
          <a:bodyPr/>
          <a:lstStyle/>
          <a:p>
            <a:pPr marL="0" indent="0">
              <a:buNone/>
            </a:pPr>
            <a:r>
              <a:rPr lang="en-US" dirty="0" smtClean="0"/>
              <a:t>CNTT </a:t>
            </a:r>
            <a:r>
              <a:rPr lang="en-US" dirty="0" err="1" smtClean="0"/>
              <a:t>ảnh</a:t>
            </a:r>
            <a:r>
              <a:rPr lang="en-US" dirty="0" smtClean="0"/>
              <a:t> </a:t>
            </a:r>
            <a:r>
              <a:rPr lang="en-US" dirty="0" err="1" smtClean="0"/>
              <a:t>hưởng</a:t>
            </a:r>
            <a:r>
              <a:rPr lang="en-US" dirty="0" smtClean="0"/>
              <a:t> </a:t>
            </a:r>
            <a:r>
              <a:rPr lang="en-US" dirty="0" err="1" smtClean="0"/>
              <a:t>đến</a:t>
            </a:r>
            <a:r>
              <a:rPr lang="en-US" dirty="0" smtClean="0"/>
              <a:t> </a:t>
            </a:r>
            <a:r>
              <a:rPr lang="en-US" dirty="0" err="1" smtClean="0"/>
              <a:t>tất</a:t>
            </a:r>
            <a:r>
              <a:rPr lang="en-US" dirty="0" smtClean="0"/>
              <a:t> </a:t>
            </a:r>
            <a:r>
              <a:rPr lang="en-US" dirty="0" err="1" smtClean="0"/>
              <a:t>cả</a:t>
            </a:r>
            <a:r>
              <a:rPr lang="en-US" dirty="0" smtClean="0"/>
              <a:t> </a:t>
            </a:r>
            <a:r>
              <a:rPr lang="en-US" dirty="0" err="1" smtClean="0"/>
              <a:t>mọi</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cuộc</a:t>
            </a:r>
            <a:r>
              <a:rPr lang="en-US" dirty="0" smtClean="0"/>
              <a:t> </a:t>
            </a:r>
            <a:r>
              <a:rPr lang="en-US" dirty="0" err="1" smtClean="0"/>
              <a:t>sống</a:t>
            </a:r>
            <a:endParaRPr lang="en-US" dirty="0" smtClean="0"/>
          </a:p>
          <a:p>
            <a:r>
              <a:rPr lang="en-US" dirty="0" err="1"/>
              <a:t>Xã</a:t>
            </a:r>
            <a:r>
              <a:rPr lang="en-US" dirty="0"/>
              <a:t> </a:t>
            </a:r>
            <a:r>
              <a:rPr lang="en-US" dirty="0" err="1"/>
              <a:t>hội</a:t>
            </a:r>
            <a:r>
              <a:rPr lang="en-US" dirty="0"/>
              <a:t> (Society)</a:t>
            </a:r>
          </a:p>
          <a:p>
            <a:r>
              <a:rPr lang="en-US" dirty="0" err="1" smtClean="0"/>
              <a:t>Giáo</a:t>
            </a:r>
            <a:r>
              <a:rPr lang="en-US" dirty="0" smtClean="0"/>
              <a:t> </a:t>
            </a:r>
            <a:r>
              <a:rPr lang="en-US" dirty="0" err="1" smtClean="0"/>
              <a:t>dục</a:t>
            </a:r>
            <a:r>
              <a:rPr lang="en-US" dirty="0" smtClean="0"/>
              <a:t> (Education)</a:t>
            </a:r>
          </a:p>
          <a:p>
            <a:r>
              <a:rPr lang="en-US" dirty="0" err="1"/>
              <a:t>Sức</a:t>
            </a:r>
            <a:r>
              <a:rPr lang="en-US" dirty="0"/>
              <a:t> </a:t>
            </a:r>
            <a:r>
              <a:rPr lang="en-US" dirty="0" err="1"/>
              <a:t>khỏe</a:t>
            </a:r>
            <a:r>
              <a:rPr lang="en-US" dirty="0"/>
              <a:t> Y </a:t>
            </a:r>
            <a:r>
              <a:rPr lang="en-US" dirty="0" err="1"/>
              <a:t>tế</a:t>
            </a:r>
            <a:r>
              <a:rPr lang="en-US" dirty="0"/>
              <a:t> (Health)</a:t>
            </a:r>
          </a:p>
          <a:p>
            <a:r>
              <a:rPr lang="en-US" dirty="0" err="1" smtClean="0"/>
              <a:t>Giải</a:t>
            </a:r>
            <a:r>
              <a:rPr lang="en-US" dirty="0" smtClean="0"/>
              <a:t> </a:t>
            </a:r>
            <a:r>
              <a:rPr lang="en-US" dirty="0" err="1"/>
              <a:t>trí</a:t>
            </a:r>
            <a:r>
              <a:rPr lang="en-US" dirty="0"/>
              <a:t> (Entertainment)</a:t>
            </a:r>
            <a:endParaRPr lang="vi-VN" dirty="0"/>
          </a:p>
          <a:p>
            <a:r>
              <a:rPr lang="en-US" dirty="0" err="1" smtClean="0"/>
              <a:t>Giao</a:t>
            </a:r>
            <a:r>
              <a:rPr lang="en-US" dirty="0" smtClean="0"/>
              <a:t> </a:t>
            </a:r>
            <a:r>
              <a:rPr lang="en-US" dirty="0" err="1" smtClean="0"/>
              <a:t>tiếp</a:t>
            </a:r>
            <a:r>
              <a:rPr lang="en-US" dirty="0" smtClean="0"/>
              <a:t> (</a:t>
            </a:r>
            <a:r>
              <a:rPr lang="en-US" dirty="0" err="1" smtClean="0"/>
              <a:t>Comunication</a:t>
            </a:r>
            <a:r>
              <a:rPr lang="en-US" dirty="0" smtClean="0"/>
              <a:t>)</a:t>
            </a:r>
          </a:p>
          <a:p>
            <a:r>
              <a:rPr lang="en-US" dirty="0" err="1" smtClean="0"/>
              <a:t>Thương</a:t>
            </a:r>
            <a:r>
              <a:rPr lang="en-US" dirty="0" smtClean="0"/>
              <a:t> </a:t>
            </a:r>
            <a:r>
              <a:rPr lang="en-US" dirty="0" err="1" smtClean="0"/>
              <a:t>mại</a:t>
            </a:r>
            <a:r>
              <a:rPr lang="en-US" dirty="0" smtClean="0"/>
              <a:t> (Business)</a:t>
            </a:r>
          </a:p>
          <a:p>
            <a:endParaRPr lang="en-US" dirty="0" smtClean="0"/>
          </a:p>
          <a:p>
            <a:endParaRPr lang="en-US" dirty="0"/>
          </a:p>
        </p:txBody>
      </p:sp>
    </p:spTree>
    <p:extLst>
      <p:ext uri="{BB962C8B-B14F-4D97-AF65-F5344CB8AC3E}">
        <p14:creationId xmlns:p14="http://schemas.microsoft.com/office/powerpoint/2010/main" val="1450718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0" dirty="0" smtClean="0">
                <a:effectLst/>
              </a:rPr>
              <a:t>Advantages of IT in the Society</a:t>
            </a:r>
            <a:br>
              <a:rPr lang="en-US" sz="3600" b="0" dirty="0" smtClean="0">
                <a:effectLst/>
              </a:rPr>
            </a:br>
            <a:endParaRPr lang="vi-VN" sz="3600" dirty="0"/>
          </a:p>
        </p:txBody>
      </p:sp>
      <p:sp>
        <p:nvSpPr>
          <p:cNvPr id="3" name="Content Placeholder 2"/>
          <p:cNvSpPr>
            <a:spLocks noGrp="1"/>
          </p:cNvSpPr>
          <p:nvPr>
            <p:ph idx="1"/>
          </p:nvPr>
        </p:nvSpPr>
        <p:spPr/>
        <p:txBody>
          <a:bodyPr/>
          <a:lstStyle/>
          <a:p>
            <a:r>
              <a:rPr lang="vi-VN" dirty="0"/>
              <a:t>Globalization (toàn cầu hóa)</a:t>
            </a:r>
          </a:p>
        </p:txBody>
      </p:sp>
      <p:pic>
        <p:nvPicPr>
          <p:cNvPr id="6" name="Picture 5"/>
          <p:cNvPicPr>
            <a:picLocks noChangeAspect="1"/>
          </p:cNvPicPr>
          <p:nvPr/>
        </p:nvPicPr>
        <p:blipFill>
          <a:blip r:embed="rId2"/>
          <a:stretch>
            <a:fillRect/>
          </a:stretch>
        </p:blipFill>
        <p:spPr>
          <a:xfrm>
            <a:off x="2606041" y="1988820"/>
            <a:ext cx="7194232" cy="4157980"/>
          </a:xfrm>
          <a:prstGeom prst="rect">
            <a:avLst/>
          </a:prstGeom>
        </p:spPr>
      </p:pic>
    </p:spTree>
    <p:extLst>
      <p:ext uri="{BB962C8B-B14F-4D97-AF65-F5344CB8AC3E}">
        <p14:creationId xmlns:p14="http://schemas.microsoft.com/office/powerpoint/2010/main" val="1033785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Advantages of IT in the Society</a:t>
            </a:r>
            <a:endParaRPr lang="vi-VN" dirty="0"/>
          </a:p>
        </p:txBody>
      </p:sp>
      <p:sp>
        <p:nvSpPr>
          <p:cNvPr id="3" name="Content Placeholder 2"/>
          <p:cNvSpPr>
            <a:spLocks noGrp="1"/>
          </p:cNvSpPr>
          <p:nvPr>
            <p:ph idx="1"/>
          </p:nvPr>
        </p:nvSpPr>
        <p:spPr/>
        <p:txBody>
          <a:bodyPr/>
          <a:lstStyle/>
          <a:p>
            <a:r>
              <a:rPr lang="vi-VN" b="1" dirty="0"/>
              <a:t>Communication</a:t>
            </a:r>
            <a:r>
              <a:rPr lang="vi-VN" dirty="0"/>
              <a:t> </a:t>
            </a:r>
          </a:p>
        </p:txBody>
      </p:sp>
      <p:pic>
        <p:nvPicPr>
          <p:cNvPr id="6" name="Picture 5"/>
          <p:cNvPicPr>
            <a:picLocks noChangeAspect="1"/>
          </p:cNvPicPr>
          <p:nvPr/>
        </p:nvPicPr>
        <p:blipFill>
          <a:blip r:embed="rId3"/>
          <a:stretch>
            <a:fillRect/>
          </a:stretch>
        </p:blipFill>
        <p:spPr>
          <a:xfrm>
            <a:off x="2057400" y="1783080"/>
            <a:ext cx="8686800" cy="4546280"/>
          </a:xfrm>
          <a:prstGeom prst="rect">
            <a:avLst/>
          </a:prstGeom>
        </p:spPr>
      </p:pic>
    </p:spTree>
    <p:extLst>
      <p:ext uri="{BB962C8B-B14F-4D97-AF65-F5344CB8AC3E}">
        <p14:creationId xmlns:p14="http://schemas.microsoft.com/office/powerpoint/2010/main" val="4232559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Advantages of IT in the Society</a:t>
            </a:r>
            <a:endParaRPr lang="vi-VN" dirty="0"/>
          </a:p>
        </p:txBody>
      </p:sp>
      <p:sp>
        <p:nvSpPr>
          <p:cNvPr id="3" name="Content Placeholder 2"/>
          <p:cNvSpPr>
            <a:spLocks noGrp="1"/>
          </p:cNvSpPr>
          <p:nvPr>
            <p:ph idx="1"/>
          </p:nvPr>
        </p:nvSpPr>
        <p:spPr/>
        <p:txBody>
          <a:bodyPr/>
          <a:lstStyle/>
          <a:p>
            <a:r>
              <a:rPr lang="vi-VN" b="1" dirty="0"/>
              <a:t>Cost </a:t>
            </a:r>
            <a:r>
              <a:rPr lang="vi-VN" b="1" dirty="0" smtClean="0"/>
              <a:t>effectiveness (hiệu quả về chi phí)</a:t>
            </a:r>
            <a:endParaRPr lang="en-US" b="1" dirty="0" smtClean="0"/>
          </a:p>
          <a:p>
            <a:endParaRPr lang="vi-V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312" y="1899284"/>
            <a:ext cx="6927060" cy="4079875"/>
          </a:xfrm>
          <a:prstGeom prst="rect">
            <a:avLst/>
          </a:prstGeom>
        </p:spPr>
      </p:pic>
    </p:spTree>
    <p:extLst>
      <p:ext uri="{BB962C8B-B14F-4D97-AF65-F5344CB8AC3E}">
        <p14:creationId xmlns:p14="http://schemas.microsoft.com/office/powerpoint/2010/main" val="632331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Advantages of IT in the Society</a:t>
            </a:r>
            <a:endParaRPr lang="vi-VN" dirty="0"/>
          </a:p>
        </p:txBody>
      </p:sp>
      <p:sp>
        <p:nvSpPr>
          <p:cNvPr id="3" name="Content Placeholder 2"/>
          <p:cNvSpPr>
            <a:spLocks noGrp="1"/>
          </p:cNvSpPr>
          <p:nvPr>
            <p:ph idx="1"/>
          </p:nvPr>
        </p:nvSpPr>
        <p:spPr/>
        <p:txBody>
          <a:bodyPr/>
          <a:lstStyle/>
          <a:p>
            <a:r>
              <a:rPr lang="vi-VN" b="1" dirty="0"/>
              <a:t>Lots of </a:t>
            </a:r>
            <a:r>
              <a:rPr lang="vi-VN" b="1" dirty="0" smtClean="0"/>
              <a:t>time (nhiều thời gan)</a:t>
            </a:r>
            <a:endParaRPr lang="vi-VN" dirty="0"/>
          </a:p>
        </p:txBody>
      </p:sp>
      <p:pic>
        <p:nvPicPr>
          <p:cNvPr id="4" name="Picture 3"/>
          <p:cNvPicPr>
            <a:picLocks noChangeAspect="1"/>
          </p:cNvPicPr>
          <p:nvPr/>
        </p:nvPicPr>
        <p:blipFill>
          <a:blip r:embed="rId2"/>
          <a:stretch>
            <a:fillRect/>
          </a:stretch>
        </p:blipFill>
        <p:spPr>
          <a:xfrm>
            <a:off x="1985962" y="1897062"/>
            <a:ext cx="9240459" cy="4663758"/>
          </a:xfrm>
          <a:prstGeom prst="rect">
            <a:avLst/>
          </a:prstGeom>
        </p:spPr>
      </p:pic>
    </p:spTree>
    <p:extLst>
      <p:ext uri="{BB962C8B-B14F-4D97-AF65-F5344CB8AC3E}">
        <p14:creationId xmlns:p14="http://schemas.microsoft.com/office/powerpoint/2010/main" val="2839988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Advantages of IT in the Society</a:t>
            </a:r>
            <a:endParaRPr lang="vi-VN" dirty="0"/>
          </a:p>
        </p:txBody>
      </p:sp>
      <p:sp>
        <p:nvSpPr>
          <p:cNvPr id="3" name="Content Placeholder 2"/>
          <p:cNvSpPr>
            <a:spLocks noGrp="1"/>
          </p:cNvSpPr>
          <p:nvPr>
            <p:ph idx="1"/>
          </p:nvPr>
        </p:nvSpPr>
        <p:spPr/>
        <p:txBody>
          <a:bodyPr/>
          <a:lstStyle/>
          <a:p>
            <a:r>
              <a:rPr lang="en-US" b="1" dirty="0"/>
              <a:t>The Birth of New </a:t>
            </a:r>
            <a:r>
              <a:rPr lang="en-US" b="1" dirty="0" smtClean="0"/>
              <a:t>Jobs (</a:t>
            </a:r>
            <a:r>
              <a:rPr lang="en-US" b="1" dirty="0" err="1" smtClean="0"/>
              <a:t>sinh</a:t>
            </a:r>
            <a:r>
              <a:rPr lang="en-US" b="1" dirty="0" smtClean="0"/>
              <a:t> </a:t>
            </a:r>
            <a:r>
              <a:rPr lang="en-US" b="1" dirty="0" err="1" smtClean="0"/>
              <a:t>nhiều</a:t>
            </a:r>
            <a:r>
              <a:rPr lang="en-US" b="1" dirty="0" smtClean="0"/>
              <a:t> </a:t>
            </a:r>
            <a:r>
              <a:rPr lang="en-US" b="1" dirty="0" err="1" smtClean="0"/>
              <a:t>công</a:t>
            </a:r>
            <a:r>
              <a:rPr lang="en-US" b="1" dirty="0" smtClean="0"/>
              <a:t> </a:t>
            </a:r>
            <a:r>
              <a:rPr lang="en-US" b="1" dirty="0" err="1" smtClean="0"/>
              <a:t>việc</a:t>
            </a:r>
            <a:r>
              <a:rPr lang="en-US" b="1" dirty="0" smtClean="0"/>
              <a:t> </a:t>
            </a:r>
            <a:r>
              <a:rPr lang="en-US" b="1" dirty="0" err="1" smtClean="0"/>
              <a:t>mới</a:t>
            </a:r>
            <a:r>
              <a:rPr lang="en-US" b="1" dirty="0" smtClean="0"/>
              <a:t>)</a:t>
            </a:r>
            <a:endParaRPr lang="vi-VN" b="1" dirty="0"/>
          </a:p>
        </p:txBody>
      </p:sp>
      <p:pic>
        <p:nvPicPr>
          <p:cNvPr id="4" name="Picture 3"/>
          <p:cNvPicPr>
            <a:picLocks noChangeAspect="1"/>
          </p:cNvPicPr>
          <p:nvPr/>
        </p:nvPicPr>
        <p:blipFill>
          <a:blip r:embed="rId2"/>
          <a:stretch>
            <a:fillRect/>
          </a:stretch>
        </p:blipFill>
        <p:spPr>
          <a:xfrm>
            <a:off x="2278380" y="1953577"/>
            <a:ext cx="8328660" cy="4638601"/>
          </a:xfrm>
          <a:prstGeom prst="rect">
            <a:avLst/>
          </a:prstGeom>
        </p:spPr>
      </p:pic>
    </p:spTree>
    <p:extLst>
      <p:ext uri="{BB962C8B-B14F-4D97-AF65-F5344CB8AC3E}">
        <p14:creationId xmlns:p14="http://schemas.microsoft.com/office/powerpoint/2010/main" val="3210733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0" dirty="0" smtClean="0">
                <a:effectLst/>
              </a:rPr>
              <a:t>Disadvantages</a:t>
            </a:r>
            <a:r>
              <a:rPr lang="vi-VN" b="0" cap="all" dirty="0" smtClean="0">
                <a:effectLst/>
              </a:rPr>
              <a:t> </a:t>
            </a:r>
            <a:r>
              <a:rPr lang="vi-VN" b="0" dirty="0" smtClean="0">
                <a:effectLst/>
              </a:rPr>
              <a:t>of information technology</a:t>
            </a:r>
            <a:br>
              <a:rPr lang="vi-VN" b="0" dirty="0" smtClean="0">
                <a:effectLst/>
              </a:rPr>
            </a:br>
            <a:endParaRPr lang="vi-VN" dirty="0"/>
          </a:p>
        </p:txBody>
      </p:sp>
      <p:sp>
        <p:nvSpPr>
          <p:cNvPr id="3" name="Content Placeholder 2"/>
          <p:cNvSpPr>
            <a:spLocks noGrp="1"/>
          </p:cNvSpPr>
          <p:nvPr>
            <p:ph idx="1"/>
          </p:nvPr>
        </p:nvSpPr>
        <p:spPr/>
        <p:txBody>
          <a:bodyPr/>
          <a:lstStyle/>
          <a:p>
            <a:r>
              <a:rPr lang="vi-VN" b="1" dirty="0" smtClean="0"/>
              <a:t>Unemployment (thất nghiệp)</a:t>
            </a:r>
            <a:endParaRPr lang="vi-V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994" y="1945005"/>
            <a:ext cx="7652385" cy="4685614"/>
          </a:xfrm>
          <a:prstGeom prst="rect">
            <a:avLst/>
          </a:prstGeom>
        </p:spPr>
      </p:pic>
    </p:spTree>
    <p:extLst>
      <p:ext uri="{BB962C8B-B14F-4D97-AF65-F5344CB8AC3E}">
        <p14:creationId xmlns:p14="http://schemas.microsoft.com/office/powerpoint/2010/main" val="3595574894"/>
      </p:ext>
    </p:extLst>
  </p:cSld>
  <p:clrMapOvr>
    <a:masterClrMapping/>
  </p:clrMapOvr>
  <p:timing>
    <p:tnLst>
      <p:par>
        <p:cTn id="1" dur="indefinite" restart="never" nodeType="tmRoot"/>
      </p:par>
    </p:tnLst>
  </p:timing>
</p:sld>
</file>

<file path=ppt/theme/theme1.xml><?xml version="1.0" encoding="utf-8"?>
<a:theme xmlns:a="http://schemas.openxmlformats.org/drawingml/2006/main" name="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Kendall Master 2007">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2_Kendall Master 2007">
      <a:majorFont>
        <a:latin typeface="Tahoma"/>
        <a:ea typeface="MS PGothic"/>
        <a:cs typeface=""/>
      </a:majorFont>
      <a:minorFont>
        <a:latin typeface="Tahoma"/>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4236</TotalTime>
  <Words>425</Words>
  <Application>Microsoft Office PowerPoint</Application>
  <PresentationFormat>Widescreen</PresentationFormat>
  <Paragraphs>60</Paragraphs>
  <Slides>16</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MS PGothic</vt:lpstr>
      <vt:lpstr>MS PGothic</vt:lpstr>
      <vt:lpstr>Arial</vt:lpstr>
      <vt:lpstr>Calibri</vt:lpstr>
      <vt:lpstr>Tahoma</vt:lpstr>
      <vt:lpstr>Wingdings</vt:lpstr>
      <vt:lpstr>Kendall Master 2007</vt:lpstr>
      <vt:lpstr>2_Kendall Master 2007</vt:lpstr>
      <vt:lpstr>Chương 7: Tác động của CNTT  đến các vấn đề xã hội và kinh tế</vt:lpstr>
      <vt:lpstr>Giới thiệu</vt:lpstr>
      <vt:lpstr>Giới thiệu</vt:lpstr>
      <vt:lpstr>Advantages of IT in the Society </vt:lpstr>
      <vt:lpstr>Advantages of IT in the Society</vt:lpstr>
      <vt:lpstr>Advantages of IT in the Society</vt:lpstr>
      <vt:lpstr>Advantages of IT in the Society</vt:lpstr>
      <vt:lpstr>Advantages of IT in the Society</vt:lpstr>
      <vt:lpstr>Disadvantages of information technology </vt:lpstr>
      <vt:lpstr>Disadvantages of information technology </vt:lpstr>
      <vt:lpstr>Disadvantages of information technology </vt:lpstr>
      <vt:lpstr>Disadvantages of information technology </vt:lpstr>
      <vt:lpstr>Impact of IT on Education</vt:lpstr>
      <vt:lpstr>Impact of IT on Education</vt:lpstr>
      <vt:lpstr>Impact of IT on Education</vt:lpstr>
      <vt:lpstr>Impact of IT on Education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LUẬT CÔNG NGHỆ THÔNG TIN</dc:title>
  <dc:creator>Nguyen Thi Hanh</dc:creator>
  <cp:lastModifiedBy>Giang Thanh Tron</cp:lastModifiedBy>
  <cp:revision>135</cp:revision>
  <cp:lastPrinted>2017-11-07T05:07:02Z</cp:lastPrinted>
  <dcterms:created xsi:type="dcterms:W3CDTF">2017-08-25T03:25:32Z</dcterms:created>
  <dcterms:modified xsi:type="dcterms:W3CDTF">2023-04-25T03:26:49Z</dcterms:modified>
</cp:coreProperties>
</file>